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61447-E196-4745-B862-24B325BC8DC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B1495-DEA1-4C18-A7F0-8AC96D649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9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1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7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5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5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8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5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424964394,&quot;Placement&quot;:&quot;Footer&quot;,&quot;Top&quot;:520.3781,&quot;Left&quot;:634.774353,&quot;SlideWidth&quot;:720,&quot;SlideHeight&quot;:540}">
            <a:extLst>
              <a:ext uri="{FF2B5EF4-FFF2-40B4-BE49-F238E27FC236}">
                <a16:creationId xmlns:a16="http://schemas.microsoft.com/office/drawing/2014/main" id="{994537FE-D828-4FAB-83BD-6CF608C01130}"/>
              </a:ext>
            </a:extLst>
          </p:cNvPr>
          <p:cNvSpPr txBox="1"/>
          <p:nvPr userDrawn="1"/>
        </p:nvSpPr>
        <p:spPr>
          <a:xfrm>
            <a:off x="8061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</a:p>
        </p:txBody>
      </p:sp>
    </p:spTree>
    <p:extLst>
      <p:ext uri="{BB962C8B-B14F-4D97-AF65-F5344CB8AC3E}">
        <p14:creationId xmlns:p14="http://schemas.microsoft.com/office/powerpoint/2010/main" val="42084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Colectezi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Petrica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plimbi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Publitrans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6570" y="5715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17662" r="18558" b="22239"/>
          <a:stretch/>
        </p:blipFill>
        <p:spPr bwMode="auto">
          <a:xfrm>
            <a:off x="23883" y="2581133"/>
            <a:ext cx="2101755" cy="20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5" t="33640" r="8585" b="12661"/>
          <a:stretch/>
        </p:blipFill>
        <p:spPr bwMode="auto">
          <a:xfrm>
            <a:off x="2438400" y="2554405"/>
            <a:ext cx="2433544" cy="214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" r="3359" b="8209"/>
          <a:stretch/>
        </p:blipFill>
        <p:spPr bwMode="auto">
          <a:xfrm>
            <a:off x="5525069" y="2554405"/>
            <a:ext cx="3618931" cy="219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>
            <a:solidFill>
              <a:schemeClr val="tx1"/>
            </a:solidFill>
          </a:ln>
          <a:effectLst>
            <a:outerShdw blurRad="114300" dist="38100" dir="2700000" algn="tl" rotWithShape="0">
              <a:schemeClr val="accent3">
                <a:lumMod val="75000"/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rgbClr val="00B0F0"/>
                </a:solidFill>
              </a:rPr>
              <a:t>Locatia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propusa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66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 smtClean="0"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p</a:t>
            </a:r>
            <a:r>
              <a:rPr lang="en-US" sz="1800" b="1" dirty="0" err="1" smtClean="0">
                <a:cs typeface="Arial" panose="020B0604020202020204" pitchFamily="34" charset="0"/>
              </a:rPr>
              <a:t>ropun</a:t>
            </a:r>
            <a:r>
              <a:rPr lang="en-US" sz="1800" b="1" dirty="0" smtClean="0">
                <a:cs typeface="Arial" panose="020B0604020202020204" pitchFamily="34" charset="0"/>
              </a:rPr>
              <a:t> un </a:t>
            </a:r>
            <a:r>
              <a:rPr lang="en-US" sz="1800" b="1" dirty="0" err="1" smtClean="0">
                <a:cs typeface="Arial" panose="020B0604020202020204" pitchFamily="34" charset="0"/>
              </a:rPr>
              <a:t>proiect</a:t>
            </a:r>
            <a:r>
              <a:rPr lang="en-US" sz="1800" b="1" dirty="0" smtClean="0">
                <a:cs typeface="Arial" panose="020B0604020202020204" pitchFamily="34" charset="0"/>
              </a:rPr>
              <a:t> pilot </a:t>
            </a:r>
            <a:r>
              <a:rPr lang="en-US" sz="1800" b="1" dirty="0" err="1" smtClean="0">
                <a:cs typeface="Arial" panose="020B0604020202020204" pitchFamily="34" charset="0"/>
              </a:rPr>
              <a:t>prin</a:t>
            </a:r>
            <a:r>
              <a:rPr lang="en-US" sz="1800" b="1" dirty="0" smtClean="0">
                <a:cs typeface="Arial" panose="020B0604020202020204" pitchFamily="34" charset="0"/>
              </a:rPr>
              <a:t> care </a:t>
            </a:r>
            <a:r>
              <a:rPr lang="en-US" sz="1800" b="1" dirty="0" err="1" smtClean="0">
                <a:cs typeface="Arial" panose="020B0604020202020204" pitchFamily="34" charset="0"/>
              </a:rPr>
              <a:t>locuitorii</a:t>
            </a:r>
            <a:r>
              <a:rPr lang="en-US" sz="1800" b="1" dirty="0" smtClean="0">
                <a:cs typeface="Arial" panose="020B0604020202020204" pitchFamily="34" charset="0"/>
              </a:rPr>
              <a:t> pot fi </a:t>
            </a:r>
            <a:r>
              <a:rPr lang="en-US" sz="1800" b="1" dirty="0" err="1" smtClean="0">
                <a:cs typeface="Arial" panose="020B0604020202020204" pitchFamily="34" charset="0"/>
              </a:rPr>
              <a:t>stimulati</a:t>
            </a:r>
            <a:r>
              <a:rPr lang="en-US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cs typeface="Arial" panose="020B0604020202020204" pitchFamily="34" charset="0"/>
              </a:rPr>
              <a:t>sa</a:t>
            </a:r>
            <a:r>
              <a:rPr lang="en-US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cs typeface="Arial" panose="020B0604020202020204" pitchFamily="34" charset="0"/>
              </a:rPr>
              <a:t>recicleze</a:t>
            </a:r>
            <a:r>
              <a:rPr lang="en-US" sz="1800" b="1" dirty="0" smtClean="0"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cs typeface="Arial" panose="020B0604020202020204" pitchFamily="34" charset="0"/>
              </a:rPr>
              <a:t>sa</a:t>
            </a:r>
            <a:r>
              <a:rPr lang="en-US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cs typeface="Arial" panose="020B0604020202020204" pitchFamily="34" charset="0"/>
              </a:rPr>
              <a:t>colecteze</a:t>
            </a:r>
            <a:r>
              <a:rPr lang="en-US" sz="1800" b="1" dirty="0" smtClean="0"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cs typeface="Arial" panose="020B0604020202020204" pitchFamily="34" charset="0"/>
              </a:rPr>
              <a:t>si</a:t>
            </a:r>
            <a:r>
              <a:rPr lang="en-US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cs typeface="Arial" panose="020B0604020202020204" pitchFamily="34" charset="0"/>
              </a:rPr>
              <a:t>sa</a:t>
            </a:r>
            <a:r>
              <a:rPr lang="en-US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cs typeface="Arial" panose="020B0604020202020204" pitchFamily="34" charset="0"/>
              </a:rPr>
              <a:t>foloseasca</a:t>
            </a:r>
            <a:r>
              <a:rPr lang="en-US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cs typeface="Arial" panose="020B0604020202020204" pitchFamily="34" charset="0"/>
              </a:rPr>
              <a:t>mai</a:t>
            </a:r>
            <a:r>
              <a:rPr lang="en-US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cs typeface="Arial" panose="020B0604020202020204" pitchFamily="34" charset="0"/>
              </a:rPr>
              <a:t>mult</a:t>
            </a:r>
            <a:r>
              <a:rPr lang="en-US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cs typeface="Arial" panose="020B0604020202020204" pitchFamily="34" charset="0"/>
              </a:rPr>
              <a:t>mijoacele</a:t>
            </a:r>
            <a:r>
              <a:rPr lang="en-US" sz="1800" b="1" dirty="0" smtClean="0">
                <a:cs typeface="Arial" panose="020B0604020202020204" pitchFamily="34" charset="0"/>
              </a:rPr>
              <a:t> de transport in </a:t>
            </a:r>
            <a:r>
              <a:rPr lang="en-US" sz="1800" b="1" dirty="0" err="1" smtClean="0">
                <a:cs typeface="Arial" panose="020B0604020202020204" pitchFamily="34" charset="0"/>
              </a:rPr>
              <a:t>comun</a:t>
            </a:r>
            <a:r>
              <a:rPr lang="en-US" sz="1800" b="1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err="1" smtClean="0">
                <a:cs typeface="Arial" panose="020B0604020202020204" pitchFamily="34" charset="0"/>
              </a:rPr>
              <a:t>Avand</a:t>
            </a:r>
            <a:r>
              <a:rPr lang="en-US" sz="1800" dirty="0" smtClean="0">
                <a:cs typeface="Arial" panose="020B0604020202020204" pitchFamily="34" charset="0"/>
              </a:rPr>
              <a:t> in </a:t>
            </a:r>
            <a:r>
              <a:rPr lang="en-US" sz="1800" dirty="0" err="1" smtClean="0">
                <a:cs typeface="Arial" panose="020B0604020202020204" pitchFamily="34" charset="0"/>
              </a:rPr>
              <a:t>vedere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smtClean="0">
                <a:cs typeface="Arial" panose="020B0604020202020204" pitchFamily="34" charset="0"/>
              </a:rPr>
              <a:t>ca </a:t>
            </a:r>
            <a:r>
              <a:rPr lang="en-US" sz="1800" dirty="0" smtClean="0">
                <a:cs typeface="Arial" panose="020B0604020202020204" pitchFamily="34" charset="0"/>
              </a:rPr>
              <a:t>in </a:t>
            </a:r>
            <a:r>
              <a:rPr lang="en-US" sz="1800" dirty="0" err="1" smtClean="0">
                <a:cs typeface="Arial" panose="020B0604020202020204" pitchFamily="34" charset="0"/>
              </a:rPr>
              <a:t>ultimii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ani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cantitatea</a:t>
            </a:r>
            <a:r>
              <a:rPr lang="en-US" sz="1800" dirty="0" smtClean="0">
                <a:cs typeface="Arial" panose="020B0604020202020204" pitchFamily="34" charset="0"/>
              </a:rPr>
              <a:t> de </a:t>
            </a:r>
            <a:r>
              <a:rPr lang="en-US" sz="1800" dirty="0" err="1" smtClean="0">
                <a:cs typeface="Arial" panose="020B0604020202020204" pitchFamily="34" charset="0"/>
              </a:rPr>
              <a:t>gunoi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este</a:t>
            </a:r>
            <a:r>
              <a:rPr lang="en-US" sz="1800" dirty="0" smtClean="0">
                <a:cs typeface="Arial" panose="020B0604020202020204" pitchFamily="34" charset="0"/>
              </a:rPr>
              <a:t> in continua </a:t>
            </a:r>
            <a:r>
              <a:rPr lang="en-US" sz="1800" dirty="0" err="1" smtClean="0">
                <a:cs typeface="Arial" panose="020B0604020202020204" pitchFamily="34" charset="0"/>
              </a:rPr>
              <a:t>crestere</a:t>
            </a:r>
            <a:r>
              <a:rPr lang="en-US" sz="1800" dirty="0" smtClean="0"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cs typeface="Arial" panose="020B0604020202020204" pitchFamily="34" charset="0"/>
              </a:rPr>
              <a:t>dar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si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tinand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cont</a:t>
            </a:r>
            <a:r>
              <a:rPr lang="en-US" sz="1800" dirty="0" smtClean="0">
                <a:cs typeface="Arial" panose="020B0604020202020204" pitchFamily="34" charset="0"/>
              </a:rPr>
              <a:t> de </a:t>
            </a:r>
            <a:r>
              <a:rPr lang="en-US" sz="1800" dirty="0" err="1" smtClean="0">
                <a:cs typeface="Arial" panose="020B0604020202020204" pitchFamily="34" charset="0"/>
              </a:rPr>
              <a:t>directiva</a:t>
            </a:r>
            <a:r>
              <a:rPr lang="en-US" sz="1800" dirty="0" smtClean="0">
                <a:cs typeface="Arial" panose="020B0604020202020204" pitchFamily="34" charset="0"/>
              </a:rPr>
              <a:t> 94/62/CE </a:t>
            </a:r>
            <a:r>
              <a:rPr lang="en-US" sz="1800" dirty="0" err="1" smtClean="0">
                <a:cs typeface="Arial" panose="020B0604020202020204" pitchFamily="34" charset="0"/>
              </a:rPr>
              <a:t>privind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ambalajele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si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deseurile</a:t>
            </a:r>
            <a:r>
              <a:rPr lang="en-US" sz="1800" dirty="0" smtClean="0">
                <a:cs typeface="Arial" panose="020B0604020202020204" pitchFamily="34" charset="0"/>
              </a:rPr>
              <a:t> de </a:t>
            </a:r>
            <a:r>
              <a:rPr lang="en-US" sz="1800" dirty="0" err="1" smtClean="0">
                <a:cs typeface="Arial" panose="020B0604020202020204" pitchFamily="34" charset="0"/>
              </a:rPr>
              <a:t>ambalaje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prin</a:t>
            </a:r>
            <a:r>
              <a:rPr lang="en-US" sz="1800" dirty="0" smtClean="0">
                <a:cs typeface="Arial" panose="020B0604020202020204" pitchFamily="34" charset="0"/>
              </a:rPr>
              <a:t> care s-au </a:t>
            </a:r>
            <a:r>
              <a:rPr lang="en-US" sz="1800" dirty="0" err="1">
                <a:cs typeface="Arial" panose="020B0604020202020204" pitchFamily="34" charset="0"/>
              </a:rPr>
              <a:t>stabilit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noi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obiective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în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materie</a:t>
            </a:r>
            <a:r>
              <a:rPr lang="en-US" sz="1800" dirty="0">
                <a:cs typeface="Arial" panose="020B0604020202020204" pitchFamily="34" charset="0"/>
              </a:rPr>
              <a:t> de </a:t>
            </a:r>
            <a:r>
              <a:rPr lang="en-US" sz="1800" dirty="0" err="1">
                <a:cs typeface="Arial" panose="020B0604020202020204" pitchFamily="34" charset="0"/>
              </a:rPr>
              <a:t>reciclare</a:t>
            </a:r>
            <a:r>
              <a:rPr lang="en-US" sz="1800" dirty="0">
                <a:cs typeface="Arial" panose="020B0604020202020204" pitchFamily="34" charset="0"/>
              </a:rPr>
              <a:t>: 50% </a:t>
            </a:r>
            <a:r>
              <a:rPr lang="en-US" sz="1800" dirty="0" err="1">
                <a:cs typeface="Arial" panose="020B0604020202020204" pitchFamily="34" charset="0"/>
              </a:rPr>
              <a:t>în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anul</a:t>
            </a:r>
            <a:r>
              <a:rPr lang="en-US" sz="1800" dirty="0">
                <a:cs typeface="Arial" panose="020B0604020202020204" pitchFamily="34" charset="0"/>
              </a:rPr>
              <a:t> 2025 </a:t>
            </a:r>
            <a:r>
              <a:rPr lang="en-US" sz="1800" dirty="0" err="1">
                <a:cs typeface="Arial" panose="020B0604020202020204" pitchFamily="34" charset="0"/>
              </a:rPr>
              <a:t>și</a:t>
            </a:r>
            <a:r>
              <a:rPr lang="en-US" sz="1800" dirty="0">
                <a:cs typeface="Arial" panose="020B0604020202020204" pitchFamily="34" charset="0"/>
              </a:rPr>
              <a:t> 55% </a:t>
            </a:r>
            <a:r>
              <a:rPr lang="en-US" sz="1800" dirty="0" err="1">
                <a:cs typeface="Arial" panose="020B0604020202020204" pitchFamily="34" charset="0"/>
              </a:rPr>
              <a:t>în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anul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smtClean="0">
                <a:cs typeface="Arial" panose="020B0604020202020204" pitchFamily="34" charset="0"/>
              </a:rPr>
              <a:t>2030, consider ca un </a:t>
            </a:r>
            <a:r>
              <a:rPr lang="en-US" sz="1800" dirty="0" err="1" smtClean="0">
                <a:cs typeface="Arial" panose="020B0604020202020204" pitchFamily="34" charset="0"/>
              </a:rPr>
              <a:t>asfel</a:t>
            </a:r>
            <a:r>
              <a:rPr lang="en-US" sz="1800" dirty="0" smtClean="0">
                <a:cs typeface="Arial" panose="020B0604020202020204" pitchFamily="34" charset="0"/>
              </a:rPr>
              <a:t> de </a:t>
            </a:r>
            <a:r>
              <a:rPr lang="en-US" sz="1800" dirty="0" err="1" smtClean="0">
                <a:cs typeface="Arial" panose="020B0604020202020204" pitchFamily="34" charset="0"/>
              </a:rPr>
              <a:t>proiect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este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binevenit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pentru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oras</a:t>
            </a:r>
            <a:r>
              <a:rPr lang="en-US" sz="1800" dirty="0">
                <a:cs typeface="Arial" panose="020B0604020202020204" pitchFamily="34" charset="0"/>
              </a:rPr>
              <a:t>.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cs typeface="Arial" panose="020B0604020202020204" pitchFamily="34" charset="0"/>
              </a:rPr>
              <a:t>                                   </a:t>
            </a:r>
          </a:p>
          <a:p>
            <a:pPr marL="0" indent="0">
              <a:buNone/>
            </a:pPr>
            <a:r>
              <a:rPr lang="en-US" sz="1800" dirty="0" err="1" smtClean="0">
                <a:cs typeface="Arial" panose="020B0604020202020204" pitchFamily="34" charset="0"/>
              </a:rPr>
              <a:t>Propun</a:t>
            </a:r>
            <a:r>
              <a:rPr lang="en-US" sz="1800" dirty="0" smtClean="0">
                <a:cs typeface="Arial" panose="020B0604020202020204" pitchFamily="34" charset="0"/>
              </a:rPr>
              <a:t> ca prim pas </a:t>
            </a:r>
            <a:r>
              <a:rPr lang="en-US" sz="1800" dirty="0" err="1" smtClean="0">
                <a:cs typeface="Arial" panose="020B0604020202020204" pitchFamily="34" charset="0"/>
              </a:rPr>
              <a:t>amplasarea</a:t>
            </a:r>
            <a:r>
              <a:rPr lang="en-US" sz="1800" dirty="0" smtClean="0">
                <a:cs typeface="Arial" panose="020B0604020202020204" pitchFamily="34" charset="0"/>
              </a:rPr>
              <a:t> in 2  </a:t>
            </a:r>
            <a:r>
              <a:rPr lang="en-US" sz="1800" dirty="0" err="1" smtClean="0">
                <a:cs typeface="Arial" panose="020B0604020202020204" pitchFamily="34" charset="0"/>
              </a:rPr>
              <a:t>locatii</a:t>
            </a:r>
            <a:r>
              <a:rPr lang="en-US" sz="1800" dirty="0" smtClean="0">
                <a:cs typeface="Arial" panose="020B0604020202020204" pitchFamily="34" charset="0"/>
              </a:rPr>
              <a:t> a </a:t>
            </a:r>
            <a:r>
              <a:rPr lang="en-US" sz="1800" dirty="0" err="1" smtClean="0">
                <a:cs typeface="Arial" panose="020B0604020202020204" pitchFamily="34" charset="0"/>
              </a:rPr>
              <a:t>tonomatelor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pentru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reciclare</a:t>
            </a:r>
            <a:r>
              <a:rPr lang="en-US" sz="1800" dirty="0" smtClean="0"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cs typeface="Arial" panose="020B0604020202020204" pitchFamily="34" charset="0"/>
              </a:rPr>
              <a:t>aceste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locatii</a:t>
            </a:r>
            <a:r>
              <a:rPr lang="en-US" sz="1800" dirty="0" smtClean="0">
                <a:cs typeface="Arial" panose="020B0604020202020204" pitchFamily="34" charset="0"/>
              </a:rPr>
              <a:t> pot </a:t>
            </a:r>
            <a:r>
              <a:rPr lang="en-US" sz="1800" dirty="0" err="1" smtClean="0">
                <a:cs typeface="Arial" panose="020B0604020202020204" pitchFamily="34" charset="0"/>
              </a:rPr>
              <a:t>varia</a:t>
            </a:r>
            <a:r>
              <a:rPr lang="en-US" sz="1800" dirty="0" smtClean="0">
                <a:cs typeface="Arial" panose="020B0604020202020204" pitchFamily="34" charset="0"/>
              </a:rPr>
              <a:t> in </a:t>
            </a:r>
            <a:r>
              <a:rPr lang="en-US" sz="1800" dirty="0" err="1" smtClean="0">
                <a:cs typeface="Arial" panose="020B0604020202020204" pitchFamily="34" charset="0"/>
              </a:rPr>
              <a:t>functie</a:t>
            </a:r>
            <a:r>
              <a:rPr lang="en-US" sz="1800" dirty="0" smtClean="0">
                <a:cs typeface="Arial" panose="020B0604020202020204" pitchFamily="34" charset="0"/>
              </a:rPr>
              <a:t> de </a:t>
            </a:r>
            <a:r>
              <a:rPr lang="en-US" sz="1800" dirty="0" err="1" smtClean="0">
                <a:cs typeface="Arial" panose="020B0604020202020204" pitchFamily="34" charset="0"/>
              </a:rPr>
              <a:t>spatiile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pe</a:t>
            </a:r>
            <a:r>
              <a:rPr lang="en-US" sz="1800" dirty="0" smtClean="0">
                <a:cs typeface="Arial" panose="020B0604020202020204" pitchFamily="34" charset="0"/>
              </a:rPr>
              <a:t> care </a:t>
            </a:r>
            <a:r>
              <a:rPr lang="en-US" sz="1800" dirty="0" err="1" smtClean="0">
                <a:cs typeface="Arial" panose="020B0604020202020204" pitchFamily="34" charset="0"/>
              </a:rPr>
              <a:t>administratia</a:t>
            </a:r>
            <a:r>
              <a:rPr lang="en-US" sz="1800" dirty="0" smtClean="0">
                <a:cs typeface="Arial" panose="020B0604020202020204" pitchFamily="34" charset="0"/>
              </a:rPr>
              <a:t> le are </a:t>
            </a:r>
            <a:r>
              <a:rPr lang="en-US" sz="1800" dirty="0" err="1" smtClean="0">
                <a:cs typeface="Arial" panose="020B0604020202020204" pitchFamily="34" charset="0"/>
              </a:rPr>
              <a:t>disponibile</a:t>
            </a:r>
            <a:r>
              <a:rPr lang="en-US" sz="1800" dirty="0" smtClean="0">
                <a:cs typeface="Arial" panose="020B0604020202020204" pitchFamily="34" charset="0"/>
              </a:rPr>
              <a:t>)– </a:t>
            </a:r>
            <a:r>
              <a:rPr lang="en-US" sz="1800" dirty="0" err="1" smtClean="0">
                <a:cs typeface="Arial" panose="020B0604020202020204" pitchFamily="34" charset="0"/>
              </a:rPr>
              <a:t>cartierul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cs typeface="Arial" panose="020B0604020202020204" pitchFamily="34" charset="0"/>
              </a:rPr>
              <a:t>Craiovei</a:t>
            </a:r>
            <a:r>
              <a:rPr lang="en-US" sz="1800" b="1" dirty="0" smtClean="0">
                <a:cs typeface="Arial" panose="020B0604020202020204" pitchFamily="34" charset="0"/>
              </a:rPr>
              <a:t> </a:t>
            </a:r>
            <a:r>
              <a:rPr lang="en-US" sz="1800" dirty="0" smtClean="0">
                <a:cs typeface="Arial" panose="020B0604020202020204" pitchFamily="34" charset="0"/>
              </a:rPr>
              <a:t>(</a:t>
            </a:r>
            <a:r>
              <a:rPr lang="en-US" sz="1800" dirty="0" err="1" smtClean="0">
                <a:cs typeface="Arial" panose="020B0604020202020204" pitchFamily="34" charset="0"/>
              </a:rPr>
              <a:t>pentru</a:t>
            </a:r>
            <a:r>
              <a:rPr lang="en-US" sz="1800" dirty="0" smtClean="0">
                <a:cs typeface="Arial" panose="020B0604020202020204" pitchFamily="34" charset="0"/>
              </a:rPr>
              <a:t> ca </a:t>
            </a:r>
            <a:r>
              <a:rPr lang="en-US" sz="1800" dirty="0" err="1" smtClean="0">
                <a:cs typeface="Arial" panose="020B0604020202020204" pitchFamily="34" charset="0"/>
              </a:rPr>
              <a:t>aici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este</a:t>
            </a:r>
            <a:r>
              <a:rPr lang="en-US" sz="1800" dirty="0" smtClean="0">
                <a:cs typeface="Arial" panose="020B0604020202020204" pitchFamily="34" charset="0"/>
              </a:rPr>
              <a:t> nod de </a:t>
            </a:r>
            <a:r>
              <a:rPr lang="en-US" sz="1800" dirty="0" err="1" smtClean="0">
                <a:cs typeface="Arial" panose="020B0604020202020204" pitchFamily="34" charset="0"/>
              </a:rPr>
              <a:t>legatura</a:t>
            </a:r>
            <a:r>
              <a:rPr lang="en-US" sz="1800" dirty="0" smtClean="0">
                <a:cs typeface="Arial" panose="020B0604020202020204" pitchFamily="34" charset="0"/>
              </a:rPr>
              <a:t> cu </a:t>
            </a:r>
            <a:r>
              <a:rPr lang="en-US" sz="1800" dirty="0" err="1" smtClean="0">
                <a:cs typeface="Arial" panose="020B0604020202020204" pitchFamily="34" charset="0"/>
              </a:rPr>
              <a:t>Bradu</a:t>
            </a:r>
            <a:r>
              <a:rPr lang="en-US" sz="1800" dirty="0" smtClean="0">
                <a:cs typeface="Arial" panose="020B0604020202020204" pitchFamily="34" charset="0"/>
              </a:rPr>
              <a:t>) </a:t>
            </a:r>
            <a:r>
              <a:rPr lang="en-US" sz="1800" dirty="0" err="1" smtClean="0">
                <a:cs typeface="Arial" panose="020B0604020202020204" pitchFamily="34" charset="0"/>
              </a:rPr>
              <a:t>si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cs typeface="Arial" panose="020B0604020202020204" pitchFamily="34" charset="0"/>
              </a:rPr>
              <a:t>Bascov</a:t>
            </a:r>
            <a:r>
              <a:rPr lang="en-US" sz="1800" dirty="0" smtClean="0">
                <a:cs typeface="Arial" panose="020B0604020202020204" pitchFamily="34" charset="0"/>
              </a:rPr>
              <a:t>  (</a:t>
            </a:r>
            <a:r>
              <a:rPr lang="en-US" sz="1800" dirty="0" err="1" smtClean="0">
                <a:cs typeface="Arial" panose="020B0604020202020204" pitchFamily="34" charset="0"/>
              </a:rPr>
              <a:t>pentru</a:t>
            </a:r>
            <a:r>
              <a:rPr lang="en-US" sz="1800" dirty="0" smtClean="0">
                <a:cs typeface="Arial" panose="020B0604020202020204" pitchFamily="34" charset="0"/>
              </a:rPr>
              <a:t> ca </a:t>
            </a:r>
            <a:r>
              <a:rPr lang="en-US" sz="1800" dirty="0" err="1" smtClean="0">
                <a:cs typeface="Arial" panose="020B0604020202020204" pitchFamily="34" charset="0"/>
              </a:rPr>
              <a:t>aici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tonomatul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poate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deservi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si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zonele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limitrofe</a:t>
            </a:r>
            <a:r>
              <a:rPr lang="en-US" sz="1800" dirty="0" smtClean="0">
                <a:cs typeface="Arial" panose="020B0604020202020204" pitchFamily="34" charset="0"/>
              </a:rPr>
              <a:t>).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517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19585" y="228600"/>
            <a:ext cx="8229600" cy="263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B0F0"/>
                </a:solidFill>
              </a:rPr>
              <a:t>Ce se </a:t>
            </a:r>
            <a:r>
              <a:rPr lang="en-US" sz="1800" b="1" dirty="0" err="1">
                <a:solidFill>
                  <a:srgbClr val="00B0F0"/>
                </a:solidFill>
              </a:rPr>
              <a:t>poate</a:t>
            </a:r>
            <a:r>
              <a:rPr lang="en-US" sz="1800" b="1" dirty="0">
                <a:solidFill>
                  <a:srgbClr val="00B0F0"/>
                </a:solidFill>
              </a:rPr>
              <a:t> face </a:t>
            </a:r>
            <a:r>
              <a:rPr lang="en-US" sz="1800" dirty="0" smtClean="0">
                <a:solidFill>
                  <a:srgbClr val="00B0F0"/>
                </a:solidFill>
              </a:rPr>
              <a:t>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err="1" smtClean="0">
                <a:cs typeface="Arial" panose="020B0604020202020204" pitchFamily="34" charset="0"/>
              </a:rPr>
              <a:t>Pentru</a:t>
            </a:r>
            <a:r>
              <a:rPr lang="en-US" sz="1800" dirty="0" smtClean="0">
                <a:cs typeface="Arial" panose="020B0604020202020204" pitchFamily="34" charset="0"/>
              </a:rPr>
              <a:t> ca </a:t>
            </a:r>
            <a:r>
              <a:rPr lang="en-US" sz="1800" dirty="0" err="1" smtClean="0">
                <a:cs typeface="Arial" panose="020B0604020202020204" pitchFamily="34" charset="0"/>
              </a:rPr>
              <a:t>vedem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munti</a:t>
            </a:r>
            <a:r>
              <a:rPr lang="en-US" sz="1800" dirty="0" smtClean="0">
                <a:cs typeface="Arial" panose="020B0604020202020204" pitchFamily="34" charset="0"/>
              </a:rPr>
              <a:t> de </a:t>
            </a:r>
            <a:r>
              <a:rPr lang="en-US" sz="1800" dirty="0" err="1" smtClean="0">
                <a:cs typeface="Arial" panose="020B0604020202020204" pitchFamily="34" charset="0"/>
              </a:rPr>
              <a:t>peturi</a:t>
            </a:r>
            <a:r>
              <a:rPr lang="en-US" sz="1800" dirty="0" smtClean="0">
                <a:cs typeface="Arial" panose="020B0604020202020204" pitchFamily="34" charset="0"/>
              </a:rPr>
              <a:t> in </a:t>
            </a:r>
            <a:r>
              <a:rPr lang="en-US" sz="1800" dirty="0" err="1" smtClean="0">
                <a:cs typeface="Arial" panose="020B0604020202020204" pitchFamily="34" charset="0"/>
              </a:rPr>
              <a:t>natura</a:t>
            </a:r>
            <a:r>
              <a:rPr lang="en-US" sz="1800" dirty="0" smtClean="0"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cs typeface="Arial" panose="020B0604020202020204" pitchFamily="34" charset="0"/>
              </a:rPr>
              <a:t>mizerie</a:t>
            </a:r>
            <a:r>
              <a:rPr lang="en-US" sz="1800" dirty="0" smtClean="0">
                <a:cs typeface="Arial" panose="020B0604020202020204" pitchFamily="34" charset="0"/>
              </a:rPr>
              <a:t> la tot </a:t>
            </a:r>
            <a:r>
              <a:rPr lang="en-US" sz="1800" dirty="0" err="1" smtClean="0">
                <a:cs typeface="Arial" panose="020B0604020202020204" pitchFamily="34" charset="0"/>
              </a:rPr>
              <a:t>pasul</a:t>
            </a:r>
            <a:r>
              <a:rPr lang="en-US" sz="1800" dirty="0" smtClean="0"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cs typeface="Arial" panose="020B0604020202020204" pitchFamily="34" charset="0"/>
              </a:rPr>
              <a:t>atat</a:t>
            </a:r>
            <a:r>
              <a:rPr lang="en-US" sz="1800" dirty="0" smtClean="0">
                <a:cs typeface="Arial" panose="020B0604020202020204" pitchFamily="34" charset="0"/>
              </a:rPr>
              <a:t> in </a:t>
            </a:r>
            <a:r>
              <a:rPr lang="en-US" sz="1800" dirty="0" err="1" smtClean="0">
                <a:cs typeface="Arial" panose="020B0604020202020204" pitchFamily="34" charset="0"/>
              </a:rPr>
              <a:t>parcurile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orasului</a:t>
            </a:r>
            <a:r>
              <a:rPr lang="en-US" sz="1800" dirty="0" smtClean="0">
                <a:cs typeface="Arial" panose="020B0604020202020204" pitchFamily="34" charset="0"/>
              </a:rPr>
              <a:t>, cat </a:t>
            </a:r>
            <a:r>
              <a:rPr lang="en-US" sz="1800" dirty="0" err="1" smtClean="0">
                <a:cs typeface="Arial" panose="020B0604020202020204" pitchFamily="34" charset="0"/>
              </a:rPr>
              <a:t>si</a:t>
            </a:r>
            <a:r>
              <a:rPr lang="en-US" sz="1800" dirty="0" smtClean="0">
                <a:cs typeface="Arial" panose="020B0604020202020204" pitchFamily="34" charset="0"/>
              </a:rPr>
              <a:t> sub </a:t>
            </a:r>
            <a:r>
              <a:rPr lang="en-US" sz="1800" dirty="0" err="1" smtClean="0">
                <a:cs typeface="Arial" panose="020B0604020202020204" pitchFamily="34" charset="0"/>
              </a:rPr>
              <a:t>bancile</a:t>
            </a:r>
            <a:r>
              <a:rPr lang="en-US" sz="1800" dirty="0" smtClean="0">
                <a:cs typeface="Arial" panose="020B0604020202020204" pitchFamily="34" charset="0"/>
              </a:rPr>
              <a:t> de la </a:t>
            </a:r>
            <a:r>
              <a:rPr lang="en-US" sz="1800" dirty="0" err="1" smtClean="0">
                <a:cs typeface="Arial" panose="020B0604020202020204" pitchFamily="34" charset="0"/>
              </a:rPr>
              <a:t>scarile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blocurilor</a:t>
            </a:r>
            <a:r>
              <a:rPr lang="en-US" sz="1800" dirty="0" smtClean="0"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cs typeface="Arial" panose="020B0604020202020204" pitchFamily="34" charset="0"/>
              </a:rPr>
              <a:t>prin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montarea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tonomatului</a:t>
            </a:r>
            <a:r>
              <a:rPr lang="en-US" sz="1800" dirty="0" smtClean="0">
                <a:cs typeface="Arial" panose="020B0604020202020204" pitchFamily="34" charset="0"/>
              </a:rPr>
              <a:t> “</a:t>
            </a:r>
            <a:r>
              <a:rPr lang="en-US" sz="1800" dirty="0" err="1" smtClean="0">
                <a:cs typeface="Arial" panose="020B0604020202020204" pitchFamily="34" charset="0"/>
              </a:rPr>
              <a:t>Petrica</a:t>
            </a:r>
            <a:r>
              <a:rPr lang="en-US" sz="1800" dirty="0" smtClean="0">
                <a:cs typeface="Arial" panose="020B0604020202020204" pitchFamily="34" charset="0"/>
              </a:rPr>
              <a:t>’’, care </a:t>
            </a:r>
            <a:r>
              <a:rPr lang="en-US" sz="1800" dirty="0" err="1" smtClean="0">
                <a:cs typeface="Arial" panose="020B0604020202020204" pitchFamily="34" charset="0"/>
              </a:rPr>
              <a:t>poate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colecta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materiale</a:t>
            </a:r>
            <a:r>
              <a:rPr lang="en-US" sz="1800" dirty="0" smtClean="0">
                <a:cs typeface="Arial" panose="020B0604020202020204" pitchFamily="34" charset="0"/>
              </a:rPr>
              <a:t> din plastic, </a:t>
            </a:r>
            <a:r>
              <a:rPr lang="en-US" sz="1800" dirty="0" err="1" smtClean="0">
                <a:cs typeface="Arial" panose="020B0604020202020204" pitchFamily="34" charset="0"/>
              </a:rPr>
              <a:t>sticla</a:t>
            </a:r>
            <a:r>
              <a:rPr lang="en-US" sz="1800" dirty="0" smtClean="0"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cs typeface="Arial" panose="020B0604020202020204" pitchFamily="34" charset="0"/>
              </a:rPr>
              <a:t>aluminiu</a:t>
            </a:r>
            <a:r>
              <a:rPr lang="en-US" sz="1800" dirty="0" smtClean="0"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oferim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o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alternativa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populatiei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sa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recicleze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si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sa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fie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recompensata</a:t>
            </a:r>
            <a:r>
              <a:rPr lang="en-US" sz="18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prin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tichete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pentru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transportul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in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comun</a:t>
            </a:r>
            <a:r>
              <a:rPr lang="en-US" sz="1800" b="1" dirty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endParaRPr lang="en-US" sz="1800" b="1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err="1" smtClean="0">
                <a:cs typeface="Arial" panose="020B0604020202020204" pitchFamily="34" charset="0"/>
              </a:rPr>
              <a:t>Pentru</a:t>
            </a:r>
            <a:r>
              <a:rPr lang="en-US" sz="1800" dirty="0" smtClean="0">
                <a:cs typeface="Arial" panose="020B0604020202020204" pitchFamily="34" charset="0"/>
              </a:rPr>
              <a:t> ca </a:t>
            </a:r>
            <a:r>
              <a:rPr lang="en-US" sz="1800" dirty="0" err="1" smtClean="0">
                <a:cs typeface="Arial" panose="020B0604020202020204" pitchFamily="34" charset="0"/>
              </a:rPr>
              <a:t>orasul</a:t>
            </a:r>
            <a:r>
              <a:rPr lang="en-US" sz="1800" dirty="0" smtClean="0">
                <a:cs typeface="Arial" panose="020B0604020202020204" pitchFamily="34" charset="0"/>
              </a:rPr>
              <a:t> Pitesti </a:t>
            </a:r>
            <a:r>
              <a:rPr lang="en-US" sz="1800" dirty="0" err="1" smtClean="0">
                <a:cs typeface="Arial" panose="020B0604020202020204" pitchFamily="34" charset="0"/>
              </a:rPr>
              <a:t>este</a:t>
            </a:r>
            <a:r>
              <a:rPr lang="en-US" sz="1800" dirty="0" smtClean="0">
                <a:cs typeface="Arial" panose="020B0604020202020204" pitchFamily="34" charset="0"/>
              </a:rPr>
              <a:t> din </a:t>
            </a:r>
            <a:r>
              <a:rPr lang="en-US" sz="1800" dirty="0" err="1" smtClean="0">
                <a:cs typeface="Arial" panose="020B0604020202020204" pitchFamily="34" charset="0"/>
              </a:rPr>
              <a:t>ce</a:t>
            </a:r>
            <a:r>
              <a:rPr lang="en-US" sz="1800" dirty="0" smtClean="0">
                <a:cs typeface="Arial" panose="020B0604020202020204" pitchFamily="34" charset="0"/>
              </a:rPr>
              <a:t> in </a:t>
            </a:r>
            <a:r>
              <a:rPr lang="en-US" sz="1800" dirty="0" err="1" smtClean="0">
                <a:cs typeface="Arial" panose="020B0604020202020204" pitchFamily="34" charset="0"/>
              </a:rPr>
              <a:t>ce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mai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aglomerat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si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pentru</a:t>
            </a:r>
            <a:r>
              <a:rPr lang="en-US" sz="1800" dirty="0" smtClean="0">
                <a:cs typeface="Arial" panose="020B0604020202020204" pitchFamily="34" charset="0"/>
              </a:rPr>
              <a:t> ca </a:t>
            </a:r>
            <a:r>
              <a:rPr lang="en-US" sz="1800" dirty="0" err="1" smtClean="0">
                <a:cs typeface="Arial" panose="020B0604020202020204" pitchFamily="34" charset="0"/>
              </a:rPr>
              <a:t>numarul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vehiculelor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este</a:t>
            </a:r>
            <a:r>
              <a:rPr lang="en-US" sz="1800" dirty="0" smtClean="0">
                <a:cs typeface="Arial" panose="020B0604020202020204" pitchFamily="34" charset="0"/>
              </a:rPr>
              <a:t> in continua </a:t>
            </a:r>
            <a:r>
              <a:rPr lang="en-US" sz="1800" dirty="0" err="1" smtClean="0">
                <a:cs typeface="Arial" panose="020B0604020202020204" pitchFamily="34" charset="0"/>
              </a:rPr>
              <a:t>crestere</a:t>
            </a:r>
            <a:r>
              <a:rPr lang="en-US" sz="1800" dirty="0" smtClean="0"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cs typeface="Arial" panose="020B0604020202020204" pitchFamily="34" charset="0"/>
              </a:rPr>
              <a:t>dar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si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pentru</a:t>
            </a:r>
            <a:r>
              <a:rPr lang="en-US" sz="1800" dirty="0" smtClean="0">
                <a:cs typeface="Arial" panose="020B0604020202020204" pitchFamily="34" charset="0"/>
              </a:rPr>
              <a:t> ca in ultima </a:t>
            </a:r>
            <a:r>
              <a:rPr lang="en-US" sz="1800" dirty="0" err="1" smtClean="0">
                <a:cs typeface="Arial" panose="020B0604020202020204" pitchFamily="34" charset="0"/>
              </a:rPr>
              <a:t>vreme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parcul</a:t>
            </a:r>
            <a:r>
              <a:rPr lang="en-US" sz="1800" dirty="0" smtClean="0">
                <a:cs typeface="Arial" panose="020B0604020202020204" pitchFamily="34" charset="0"/>
              </a:rPr>
              <a:t> auto </a:t>
            </a:r>
            <a:r>
              <a:rPr lang="en-US" sz="1800" dirty="0" err="1" smtClean="0">
                <a:cs typeface="Arial" panose="020B0604020202020204" pitchFamily="34" charset="0"/>
              </a:rPr>
              <a:t>pentru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transportul</a:t>
            </a:r>
            <a:r>
              <a:rPr lang="en-US" sz="1800" dirty="0" smtClean="0">
                <a:cs typeface="Arial" panose="020B0604020202020204" pitchFamily="34" charset="0"/>
              </a:rPr>
              <a:t> in </a:t>
            </a:r>
            <a:r>
              <a:rPr lang="en-US" sz="1800" dirty="0" err="1" smtClean="0">
                <a:cs typeface="Arial" panose="020B0604020202020204" pitchFamily="34" charset="0"/>
              </a:rPr>
              <a:t>comun</a:t>
            </a:r>
            <a:r>
              <a:rPr lang="en-US" sz="1800" dirty="0" smtClean="0">
                <a:cs typeface="Arial" panose="020B0604020202020204" pitchFamily="34" charset="0"/>
              </a:rPr>
              <a:t> se </a:t>
            </a:r>
            <a:r>
              <a:rPr lang="en-US" sz="1800" dirty="0" err="1" smtClean="0">
                <a:cs typeface="Arial" panose="020B0604020202020204" pitchFamily="34" charset="0"/>
              </a:rPr>
              <a:t>reinnoieste</a:t>
            </a:r>
            <a:r>
              <a:rPr lang="en-US" sz="1800" dirty="0" smtClean="0"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cs typeface="Arial" panose="020B0604020202020204" pitchFamily="34" charset="0"/>
              </a:rPr>
              <a:t>propun</a:t>
            </a:r>
            <a:r>
              <a:rPr lang="en-US" sz="1800" dirty="0" smtClean="0">
                <a:cs typeface="Arial" panose="020B0604020202020204" pitchFamily="34" charset="0"/>
              </a:rPr>
              <a:t> o </a:t>
            </a:r>
            <a:r>
              <a:rPr lang="en-US" sz="1800" dirty="0" err="1" smtClean="0">
                <a:cs typeface="Arial" panose="020B0604020202020204" pitchFamily="34" charset="0"/>
              </a:rPr>
              <a:t>asociere</a:t>
            </a:r>
            <a:r>
              <a:rPr lang="en-US" sz="1800" dirty="0" smtClean="0"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cs typeface="Arial" panose="020B0604020202020204" pitchFamily="34" charset="0"/>
              </a:rPr>
              <a:t>intre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furnizor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si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Publitrans</a:t>
            </a:r>
            <a:r>
              <a:rPr lang="en-US" sz="1800" dirty="0" smtClean="0">
                <a:cs typeface="Arial" panose="020B0604020202020204" pitchFamily="34" charset="0"/>
              </a:rPr>
              <a:t>,  </a:t>
            </a:r>
            <a:r>
              <a:rPr lang="en-US" sz="1800" dirty="0" err="1" smtClean="0">
                <a:cs typeface="Arial" panose="020B0604020202020204" pitchFamily="34" charset="0"/>
              </a:rPr>
              <a:t>astfel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incat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recompensa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pentru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materialele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reciclate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sa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poata</a:t>
            </a:r>
            <a:r>
              <a:rPr lang="en-US" sz="1800" dirty="0" smtClean="0">
                <a:cs typeface="Arial" panose="020B0604020202020204" pitchFamily="34" charset="0"/>
              </a:rPr>
              <a:t> fi </a:t>
            </a:r>
            <a:r>
              <a:rPr lang="en-US" sz="1800" dirty="0" err="1" smtClean="0">
                <a:cs typeface="Arial" panose="020B0604020202020204" pitchFamily="34" charset="0"/>
              </a:rPr>
              <a:t>transformata</a:t>
            </a:r>
            <a:r>
              <a:rPr lang="en-US" sz="1800" dirty="0" smtClean="0">
                <a:cs typeface="Arial" panose="020B0604020202020204" pitchFamily="34" charset="0"/>
              </a:rPr>
              <a:t> in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bilet</a:t>
            </a:r>
            <a:r>
              <a:rPr lang="en-US" sz="1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de </a:t>
            </a:r>
            <a:r>
              <a:rPr lang="en-US" sz="1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autobuz</a:t>
            </a:r>
            <a:r>
              <a:rPr lang="en-US" sz="18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429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/>
          <a:stretch/>
        </p:blipFill>
        <p:spPr bwMode="auto">
          <a:xfrm>
            <a:off x="4476466" y="4038600"/>
            <a:ext cx="4210334" cy="23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00B0F0"/>
                </a:solidFill>
              </a:rPr>
              <a:t>Propunere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tonomat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reciclare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01748"/>
            <a:ext cx="8382000" cy="327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err="1" smtClean="0">
                <a:cs typeface="Arial" panose="020B0604020202020204" pitchFamily="34" charset="0"/>
              </a:rPr>
              <a:t>Pentru</a:t>
            </a:r>
            <a:r>
              <a:rPr lang="en-US" sz="1800" dirty="0" smtClean="0">
                <a:cs typeface="Arial" panose="020B0604020202020204" pitchFamily="34" charset="0"/>
              </a:rPr>
              <a:t> ca </a:t>
            </a:r>
            <a:r>
              <a:rPr lang="en-US" sz="1800" dirty="0" err="1" smtClean="0">
                <a:cs typeface="Arial" panose="020B0604020202020204" pitchFamily="34" charset="0"/>
              </a:rPr>
              <a:t>acest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proiect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deja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functioneaza</a:t>
            </a:r>
            <a:r>
              <a:rPr lang="en-US" sz="1800" dirty="0" smtClean="0">
                <a:cs typeface="Arial" panose="020B0604020202020204" pitchFamily="34" charset="0"/>
              </a:rPr>
              <a:t> cu </a:t>
            </a:r>
            <a:r>
              <a:rPr lang="en-US" sz="1800" dirty="0" err="1" smtClean="0">
                <a:cs typeface="Arial" panose="020B0604020202020204" pitchFamily="34" charset="0"/>
              </a:rPr>
              <a:t>succes</a:t>
            </a:r>
            <a:r>
              <a:rPr lang="en-US" sz="1800" dirty="0" smtClean="0">
                <a:cs typeface="Arial" panose="020B0604020202020204" pitchFamily="34" charset="0"/>
              </a:rPr>
              <a:t>  in </a:t>
            </a:r>
            <a:r>
              <a:rPr lang="en-US" sz="1800" dirty="0" err="1" smtClean="0">
                <a:cs typeface="Arial" panose="020B0604020202020204" pitchFamily="34" charset="0"/>
              </a:rPr>
              <a:t>mai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multe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localitati</a:t>
            </a:r>
            <a:r>
              <a:rPr lang="en-US" sz="1800" dirty="0" smtClean="0">
                <a:cs typeface="Arial" panose="020B0604020202020204" pitchFamily="34" charset="0"/>
              </a:rPr>
              <a:t> din </a:t>
            </a:r>
            <a:r>
              <a:rPr lang="en-US" sz="1800" dirty="0" err="1" smtClean="0">
                <a:cs typeface="Arial" panose="020B0604020202020204" pitchFamily="34" charset="0"/>
              </a:rPr>
              <a:t>tara</a:t>
            </a:r>
            <a:r>
              <a:rPr lang="en-US" sz="1800" dirty="0" smtClean="0">
                <a:cs typeface="Arial" panose="020B0604020202020204" pitchFamily="34" charset="0"/>
              </a:rPr>
              <a:t>  (</a:t>
            </a:r>
            <a:r>
              <a:rPr lang="en-US" sz="1800" dirty="0" err="1" smtClean="0">
                <a:cs typeface="Arial" panose="020B0604020202020204" pitchFamily="34" charset="0"/>
              </a:rPr>
              <a:t>vezi</a:t>
            </a:r>
            <a:r>
              <a:rPr lang="en-US" sz="1800" dirty="0" smtClean="0">
                <a:cs typeface="Arial" panose="020B0604020202020204" pitchFamily="34" charset="0"/>
              </a:rPr>
              <a:t> Spring </a:t>
            </a:r>
            <a:r>
              <a:rPr lang="en-US" sz="1800" dirty="0" err="1" smtClean="0">
                <a:cs typeface="Arial" panose="020B0604020202020204" pitchFamily="34" charset="0"/>
              </a:rPr>
              <a:t>intre</a:t>
            </a:r>
            <a:r>
              <a:rPr lang="en-US" sz="1800" dirty="0" smtClean="0">
                <a:cs typeface="Arial" panose="020B0604020202020204" pitchFamily="34" charset="0"/>
              </a:rPr>
              <a:t> Alba </a:t>
            </a:r>
            <a:r>
              <a:rPr lang="en-US" sz="1800" dirty="0" err="1" smtClean="0">
                <a:cs typeface="Arial" panose="020B0604020202020204" pitchFamily="34" charset="0"/>
              </a:rPr>
              <a:t>si</a:t>
            </a:r>
            <a:r>
              <a:rPr lang="en-US" sz="1800" dirty="0" smtClean="0">
                <a:cs typeface="Arial" panose="020B0604020202020204" pitchFamily="34" charset="0"/>
              </a:rPr>
              <a:t> Sibiu, </a:t>
            </a:r>
            <a:r>
              <a:rPr lang="en-US" sz="1800" dirty="0" err="1" smtClean="0">
                <a:cs typeface="Arial" panose="020B0604020202020204" pitchFamily="34" charset="0"/>
              </a:rPr>
              <a:t>vezi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Ciugud</a:t>
            </a:r>
            <a:r>
              <a:rPr lang="en-US" sz="1800" dirty="0" smtClean="0">
                <a:cs typeface="Arial" panose="020B0604020202020204" pitchFamily="34" charset="0"/>
              </a:rPr>
              <a:t> Alba, </a:t>
            </a:r>
            <a:r>
              <a:rPr lang="en-US" sz="1800" dirty="0" err="1" smtClean="0">
                <a:cs typeface="Arial" panose="020B0604020202020204" pitchFamily="34" charset="0"/>
              </a:rPr>
              <a:t>vezi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L</a:t>
            </a:r>
            <a:r>
              <a:rPr lang="en-US" sz="1800" dirty="0" err="1" smtClean="0">
                <a:cs typeface="Arial" panose="020B0604020202020204" pitchFamily="34" charset="0"/>
              </a:rPr>
              <a:t>ivada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Postei</a:t>
            </a:r>
            <a:r>
              <a:rPr lang="en-US" sz="1800" dirty="0" smtClean="0">
                <a:cs typeface="Arial" panose="020B0604020202020204" pitchFamily="34" charset="0"/>
              </a:rPr>
              <a:t> Brasov </a:t>
            </a:r>
            <a:r>
              <a:rPr lang="en-US" sz="1800" dirty="0" err="1" smtClean="0">
                <a:cs typeface="Arial" panose="020B0604020202020204" pitchFamily="34" charset="0"/>
              </a:rPr>
              <a:t>etc</a:t>
            </a:r>
            <a:r>
              <a:rPr lang="en-US" sz="1800" dirty="0" smtClean="0">
                <a:cs typeface="Arial" panose="020B0604020202020204" pitchFamily="34" charset="0"/>
              </a:rPr>
              <a:t>), cred ca </a:t>
            </a:r>
            <a:r>
              <a:rPr lang="en-US" sz="1800" dirty="0" err="1" smtClean="0">
                <a:cs typeface="Arial" panose="020B0604020202020204" pitchFamily="34" charset="0"/>
              </a:rPr>
              <a:t>va</a:t>
            </a:r>
            <a:r>
              <a:rPr lang="en-US" sz="1800" dirty="0" smtClean="0">
                <a:cs typeface="Arial" panose="020B0604020202020204" pitchFamily="34" charset="0"/>
              </a:rPr>
              <a:t> fi bine </a:t>
            </a:r>
            <a:r>
              <a:rPr lang="en-US" sz="1800" dirty="0" err="1" smtClean="0">
                <a:cs typeface="Arial" panose="020B0604020202020204" pitchFamily="34" charset="0"/>
              </a:rPr>
              <a:t>primit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si</a:t>
            </a:r>
            <a:r>
              <a:rPr lang="en-US" sz="1800" dirty="0" smtClean="0">
                <a:cs typeface="Arial" panose="020B0604020202020204" pitchFamily="34" charset="0"/>
              </a:rPr>
              <a:t> de </a:t>
            </a:r>
            <a:r>
              <a:rPr lang="en-US" sz="1800" dirty="0" err="1" smtClean="0">
                <a:cs typeface="Arial" panose="020B0604020202020204" pitchFamily="34" charset="0"/>
              </a:rPr>
              <a:t>catre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noi</a:t>
            </a:r>
            <a:r>
              <a:rPr lang="en-US" sz="1800" dirty="0" smtClean="0"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err="1" smtClean="0">
                <a:cs typeface="Arial" panose="020B0604020202020204" pitchFamily="34" charset="0"/>
              </a:rPr>
              <a:t>Tonomatul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Petrica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il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cs typeface="Arial" panose="020B0604020202020204" pitchFamily="34" charset="0"/>
              </a:rPr>
              <a:t>gasim</a:t>
            </a:r>
            <a:r>
              <a:rPr lang="en-US" sz="1800" dirty="0" smtClean="0">
                <a:cs typeface="Arial" panose="020B0604020202020204" pitchFamily="34" charset="0"/>
              </a:rPr>
              <a:t> la </a:t>
            </a:r>
            <a:r>
              <a:rPr lang="en-US" sz="1800" dirty="0" err="1" smtClean="0">
                <a:cs typeface="Arial" panose="020B0604020202020204" pitchFamily="34" charset="0"/>
              </a:rPr>
              <a:t>adresa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smtClean="0"/>
              <a:t>: </a:t>
            </a:r>
            <a:r>
              <a:rPr lang="en-US" sz="1800" b="1" u="sng" dirty="0" smtClean="0"/>
              <a:t>www.petricarecicleaza.ro</a:t>
            </a:r>
            <a:endParaRPr lang="en-US" sz="1800" b="1" u="sng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 err="1" smtClean="0"/>
              <a:t>Crezul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lui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Petrica</a:t>
            </a:r>
            <a:r>
              <a:rPr lang="en-US" sz="1800" b="1" dirty="0" smtClean="0"/>
              <a:t> </a:t>
            </a:r>
            <a:r>
              <a:rPr lang="en-US" sz="1800" dirty="0" smtClean="0"/>
              <a:t>: </a:t>
            </a:r>
            <a:r>
              <a:rPr lang="en-US" sz="1800" i="1" dirty="0">
                <a:solidFill>
                  <a:srgbClr val="00B0F0"/>
                </a:solidFill>
              </a:rPr>
              <a:t>“S</a:t>
            </a:r>
            <a:r>
              <a:rPr lang="vi-VN" sz="1800" i="1" dirty="0">
                <a:solidFill>
                  <a:srgbClr val="00B0F0"/>
                </a:solidFill>
              </a:rPr>
              <a:t>unt un aparat simplu, cu dorințe simple: să-ți arăt cât de ușor este să faci un bine lumii în care trăiești și să-ți arăt că binele întotdeauna ți se întoarce într-un fel sau altul. Dacă reciclezi, nu doar că faci mai puțină risipă, ajuți la protejarea mediului și contribui la o economie circulară, dar primești și bine la schimb</a:t>
            </a:r>
            <a:r>
              <a:rPr lang="en-US" sz="1800" i="1" dirty="0">
                <a:solidFill>
                  <a:srgbClr val="00B0F0"/>
                </a:solidFill>
              </a:rPr>
              <a:t>”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en-US" sz="1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5" name="AutoShape 4" descr="Stalp iluminat sistem iluminat solar panou policristalin ..."/>
          <p:cNvSpPr>
            <a:spLocks noChangeAspect="1" noChangeArrowheads="1"/>
          </p:cNvSpPr>
          <p:nvPr/>
        </p:nvSpPr>
        <p:spPr bwMode="auto">
          <a:xfrm>
            <a:off x="155575" y="-830263"/>
            <a:ext cx="24098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Stalp iluminat sistem iluminat solar panou policristalin ..."/>
          <p:cNvSpPr>
            <a:spLocks noChangeAspect="1" noChangeArrowheads="1"/>
          </p:cNvSpPr>
          <p:nvPr/>
        </p:nvSpPr>
        <p:spPr bwMode="auto">
          <a:xfrm>
            <a:off x="307975" y="-677863"/>
            <a:ext cx="24098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5" t="33640" r="8585" b="12661"/>
          <a:stretch/>
        </p:blipFill>
        <p:spPr bwMode="auto">
          <a:xfrm>
            <a:off x="5954973" y="3962400"/>
            <a:ext cx="2866030" cy="252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8361F8-1C2C-404C-83E3-5BE196FB8908}"/>
              </a:ext>
            </a:extLst>
          </p:cNvPr>
          <p:cNvSpPr txBox="1">
            <a:spLocks/>
          </p:cNvSpPr>
          <p:nvPr/>
        </p:nvSpPr>
        <p:spPr>
          <a:xfrm>
            <a:off x="457200" y="1101749"/>
            <a:ext cx="8382000" cy="240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b="1" dirty="0" err="1" smtClean="0">
                <a:solidFill>
                  <a:srgbClr val="00B0F0"/>
                </a:solidFill>
              </a:rPr>
              <a:t>Costuri</a:t>
            </a:r>
            <a:r>
              <a:rPr lang="en-US" sz="1700" b="1" dirty="0" smtClean="0">
                <a:solidFill>
                  <a:srgbClr val="00B0F0"/>
                </a:solidFill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 err="1" smtClean="0"/>
              <a:t>Pretul</a:t>
            </a:r>
            <a:r>
              <a:rPr lang="en-US" sz="1700" dirty="0" smtClean="0"/>
              <a:t> </a:t>
            </a:r>
            <a:r>
              <a:rPr lang="en-US" sz="1700" dirty="0" err="1" smtClean="0"/>
              <a:t>aproximativ</a:t>
            </a:r>
            <a:r>
              <a:rPr lang="en-US" sz="1700" dirty="0" smtClean="0"/>
              <a:t> al </a:t>
            </a:r>
            <a:r>
              <a:rPr lang="en-US" sz="1700" dirty="0" err="1" smtClean="0"/>
              <a:t>unui</a:t>
            </a:r>
            <a:r>
              <a:rPr lang="en-US" sz="1700" dirty="0" smtClean="0"/>
              <a:t> </a:t>
            </a:r>
            <a:r>
              <a:rPr lang="en-US" sz="1700" dirty="0" err="1" smtClean="0"/>
              <a:t>tonomat</a:t>
            </a:r>
            <a:r>
              <a:rPr lang="en-US" sz="1700" dirty="0" smtClean="0"/>
              <a:t> </a:t>
            </a:r>
            <a:r>
              <a:rPr lang="en-US" sz="1700" dirty="0" err="1" smtClean="0"/>
              <a:t>pentru</a:t>
            </a:r>
            <a:r>
              <a:rPr lang="en-US" sz="1700" dirty="0" smtClean="0"/>
              <a:t> </a:t>
            </a:r>
            <a:r>
              <a:rPr lang="en-US" sz="1700" dirty="0" err="1" smtClean="0"/>
              <a:t>reciclare</a:t>
            </a:r>
            <a:r>
              <a:rPr lang="en-US" sz="1700" dirty="0" smtClean="0"/>
              <a:t> </a:t>
            </a:r>
            <a:r>
              <a:rPr lang="en-US" sz="1700" dirty="0" err="1" smtClean="0"/>
              <a:t>este</a:t>
            </a:r>
            <a:r>
              <a:rPr lang="en-US" sz="1700" dirty="0" smtClean="0"/>
              <a:t> in </a:t>
            </a:r>
            <a:r>
              <a:rPr lang="en-US" sz="1700" dirty="0" err="1" smtClean="0"/>
              <a:t>jur</a:t>
            </a:r>
            <a:r>
              <a:rPr lang="en-US" sz="1700" dirty="0" smtClean="0"/>
              <a:t> de 35000E.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 err="1" smtClean="0"/>
              <a:t>Pentru</a:t>
            </a:r>
            <a:r>
              <a:rPr lang="en-US" sz="1700" dirty="0" smtClean="0"/>
              <a:t> </a:t>
            </a:r>
            <a:r>
              <a:rPr lang="en-US" sz="1700" dirty="0" err="1" smtClean="0"/>
              <a:t>cele</a:t>
            </a:r>
            <a:r>
              <a:rPr lang="en-US" sz="1700" dirty="0" smtClean="0"/>
              <a:t> 2 </a:t>
            </a:r>
            <a:r>
              <a:rPr lang="en-US" sz="1700" dirty="0" err="1" smtClean="0"/>
              <a:t>locatii</a:t>
            </a:r>
            <a:r>
              <a:rPr lang="en-US" sz="1700" dirty="0" smtClean="0"/>
              <a:t> </a:t>
            </a:r>
            <a:r>
              <a:rPr lang="en-US" sz="1700" dirty="0" err="1" smtClean="0"/>
              <a:t>propuse</a:t>
            </a:r>
            <a:r>
              <a:rPr lang="en-US" sz="1700" dirty="0" smtClean="0"/>
              <a:t> </a:t>
            </a:r>
            <a:r>
              <a:rPr lang="en-US" sz="1700" dirty="0" err="1" smtClean="0"/>
              <a:t>suma</a:t>
            </a:r>
            <a:r>
              <a:rPr lang="en-US" sz="1700" dirty="0" smtClean="0"/>
              <a:t> maxima </a:t>
            </a:r>
            <a:r>
              <a:rPr lang="en-US" sz="1700" dirty="0" err="1" smtClean="0"/>
              <a:t>pentru</a:t>
            </a:r>
            <a:r>
              <a:rPr lang="en-US" sz="1700" dirty="0" smtClean="0"/>
              <a:t> </a:t>
            </a:r>
            <a:r>
              <a:rPr lang="en-US" sz="1700" dirty="0" err="1" smtClean="0"/>
              <a:t>acest</a:t>
            </a:r>
            <a:r>
              <a:rPr lang="en-US" sz="1700" dirty="0" smtClean="0"/>
              <a:t> </a:t>
            </a:r>
            <a:r>
              <a:rPr lang="en-US" sz="1700" dirty="0" err="1" smtClean="0"/>
              <a:t>proiect</a:t>
            </a:r>
            <a:r>
              <a:rPr lang="en-US" sz="1700" dirty="0" smtClean="0"/>
              <a:t> </a:t>
            </a:r>
            <a:r>
              <a:rPr lang="en-US" sz="1700" dirty="0" err="1" smtClean="0"/>
              <a:t>este</a:t>
            </a:r>
            <a:r>
              <a:rPr lang="en-US" sz="1700" dirty="0" smtClean="0"/>
              <a:t> de 70000-72000E. </a:t>
            </a:r>
            <a:endParaRPr lang="en-US" sz="17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539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437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Office Theme</vt:lpstr>
      <vt:lpstr>Colectezi cu “Petrica” si te plimbi cu Publitrans</vt:lpstr>
      <vt:lpstr>Locatia propusa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Parcul D verde</dc:title>
  <dc:creator>ACHIM Marian</dc:creator>
  <cp:lastModifiedBy>USR Arges</cp:lastModifiedBy>
  <cp:revision>60</cp:revision>
  <dcterms:created xsi:type="dcterms:W3CDTF">2020-07-07T05:41:20Z</dcterms:created>
  <dcterms:modified xsi:type="dcterms:W3CDTF">2022-09-30T12:52:24Z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1c0902-ed92-4fed-896d-2e7725de02d4_Enabled">
    <vt:lpwstr>true</vt:lpwstr>
  </property>
  <property fmtid="{D5CDD505-2E9C-101B-9397-08002B2CF9AE}" pid="3" name="MSIP_Label_fd1c0902-ed92-4fed-896d-2e7725de02d4_SetDate">
    <vt:lpwstr>2022-03-29T05:40:43Z</vt:lpwstr>
  </property>
  <property fmtid="{D5CDD505-2E9C-101B-9397-08002B2CF9AE}" pid="4" name="MSIP_Label_fd1c0902-ed92-4fed-896d-2e7725de02d4_Method">
    <vt:lpwstr>Standard</vt:lpwstr>
  </property>
  <property fmtid="{D5CDD505-2E9C-101B-9397-08002B2CF9AE}" pid="5" name="MSIP_Label_fd1c0902-ed92-4fed-896d-2e7725de02d4_Name">
    <vt:lpwstr>Anyone (not protected)</vt:lpwstr>
  </property>
  <property fmtid="{D5CDD505-2E9C-101B-9397-08002B2CF9AE}" pid="6" name="MSIP_Label_fd1c0902-ed92-4fed-896d-2e7725de02d4_SiteId">
    <vt:lpwstr>d6b0bbee-7cd9-4d60-bce6-4a67b543e2ae</vt:lpwstr>
  </property>
  <property fmtid="{D5CDD505-2E9C-101B-9397-08002B2CF9AE}" pid="7" name="MSIP_Label_fd1c0902-ed92-4fed-896d-2e7725de02d4_ActionId">
    <vt:lpwstr>d7371262-478e-4288-9baf-544e4ce0ebf2</vt:lpwstr>
  </property>
  <property fmtid="{D5CDD505-2E9C-101B-9397-08002B2CF9AE}" pid="8" name="MSIP_Label_fd1c0902-ed92-4fed-896d-2e7725de02d4_ContentBits">
    <vt:lpwstr>2</vt:lpwstr>
  </property>
</Properties>
</file>